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handoutMasterIdLst>
    <p:handoutMasterId r:id="rId15"/>
  </p:handoutMasterIdLst>
  <p:sldIdLst>
    <p:sldId id="270" r:id="rId3"/>
    <p:sldId id="271" r:id="rId4"/>
    <p:sldId id="272" r:id="rId5"/>
    <p:sldId id="273" r:id="rId6"/>
    <p:sldId id="256" r:id="rId7"/>
    <p:sldId id="259" r:id="rId8"/>
    <p:sldId id="260" r:id="rId9"/>
    <p:sldId id="261" r:id="rId10"/>
    <p:sldId id="262" r:id="rId11"/>
    <p:sldId id="266" r:id="rId12"/>
    <p:sldId id="267" r:id="rId13"/>
    <p:sldId id="268" r:id="rId14"/>
  </p:sldIdLst>
  <p:sldSz cx="9144000" cy="6858000" type="screen4x3"/>
  <p:notesSz cx="6881813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86092" autoAdjust="0"/>
  </p:normalViewPr>
  <p:slideViewPr>
    <p:cSldViewPr snapToGrid="0">
      <p:cViewPr varScale="1">
        <p:scale>
          <a:sx n="91" d="100"/>
          <a:sy n="91" d="100"/>
        </p:scale>
        <p:origin x="145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08850-F77C-4ABA-8CB8-9C573F25224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7313" y="9501188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F552A-43B9-47C9-A842-661F02FCA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21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7" y="214290"/>
            <a:ext cx="8303817" cy="2612800"/>
          </a:xfrm>
        </p:spPr>
        <p:txBody>
          <a:bodyPr>
            <a:normAutofit/>
          </a:bodyPr>
          <a:lstStyle/>
          <a:p>
            <a:r>
              <a:rPr lang="ru-RU" sz="4800" dirty="0"/>
              <a:t>Духовный мир личности </a:t>
            </a:r>
          </a:p>
        </p:txBody>
      </p:sp>
    </p:spTree>
    <p:extLst>
      <p:ext uri="{BB962C8B-B14F-4D97-AF65-F5344CB8AC3E}">
        <p14:creationId xmlns:p14="http://schemas.microsoft.com/office/powerpoint/2010/main" val="1520794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b="1" dirty="0"/>
              <a:t>Формы и разновидности культуры.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3517" y="1600200"/>
            <a:ext cx="7860484" cy="5257800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Типология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fontAlgn="base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dirty="0"/>
              <a:t>национальная – мировая;</a:t>
            </a:r>
          </a:p>
          <a:p>
            <a:pPr fontAlgn="base"/>
            <a:r>
              <a:rPr lang="ru-RU" dirty="0"/>
              <a:t>светская – религиозная;</a:t>
            </a:r>
          </a:p>
          <a:p>
            <a:pPr fontAlgn="base"/>
            <a:r>
              <a:rPr lang="ru-RU" dirty="0"/>
              <a:t>восточная – западная (средиземноморская, латиноамериканская и др.; русская, французская и др.);</a:t>
            </a:r>
          </a:p>
          <a:p>
            <a:pPr fontAlgn="base"/>
            <a:r>
              <a:rPr lang="ru-RU" dirty="0"/>
              <a:t>традиционная – индустриальная – постиндустриальная;</a:t>
            </a:r>
          </a:p>
          <a:p>
            <a:pPr fontAlgn="base"/>
            <a:r>
              <a:rPr lang="ru-RU" dirty="0"/>
              <a:t>сельская – городская;</a:t>
            </a:r>
          </a:p>
          <a:p>
            <a:pPr fontAlgn="base"/>
            <a:r>
              <a:rPr lang="ru-RU" dirty="0"/>
              <a:t>обыденная – специализированная;</a:t>
            </a:r>
          </a:p>
          <a:p>
            <a:pPr fontAlgn="base"/>
            <a:r>
              <a:rPr lang="ru-RU" b="1" dirty="0"/>
              <a:t>высокая (элитарная) – массовая – народная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936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307" y="-1"/>
            <a:ext cx="7115196" cy="5747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Формы культуры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608799"/>
              </p:ext>
            </p:extLst>
          </p:nvPr>
        </p:nvGraphicFramePr>
        <p:xfrm>
          <a:off x="182880" y="574764"/>
          <a:ext cx="8760824" cy="6313066"/>
        </p:xfrm>
        <a:graphic>
          <a:graphicData uri="http://schemas.openxmlformats.org/drawingml/2006/table">
            <a:tbl>
              <a:tblPr/>
              <a:tblGrid>
                <a:gridCol w="1097280"/>
                <a:gridCol w="1924594"/>
                <a:gridCol w="3274423"/>
                <a:gridCol w="2464527"/>
              </a:tblGrid>
              <a:tr h="914513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u="sng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Форма</a:t>
                      </a:r>
                      <a:endParaRPr lang="ru-RU" sz="1600" u="sng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671" marR="18671" marT="7469" marB="7469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Примеры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671" marR="18671" marT="7469" marB="7469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Черты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671" marR="18671" marT="7469" marB="7469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Возможные проблемы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671" marR="18671" marT="7469" marB="7469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6360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u="sng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Народная</a:t>
                      </a:r>
                      <a:endParaRPr lang="ru-RU" sz="1600" u="sng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671" marR="18671" marT="7469" marB="7469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671" marR="18671" marT="7469" marB="7469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buFontTx/>
                        <a:buChar char="-"/>
                      </a:pPr>
                      <a:endParaRPr lang="ru-RU" sz="1600" baseline="0" dirty="0" smtClean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l" fontAlgn="base">
                        <a:buFontTx/>
                        <a:buChar char="-"/>
                      </a:pP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671" marR="18671" marT="7469" marB="7469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buFontTx/>
                        <a:buChar char="-"/>
                      </a:pP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671" marR="18671" marT="7469" marB="7469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4374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u="sng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Элитарная</a:t>
                      </a:r>
                      <a:endParaRPr lang="ru-RU" sz="1600" u="sng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671" marR="18671" marT="7469" marB="7469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671" marR="18671" marT="7469" marB="7469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buFontTx/>
                        <a:buChar char="-"/>
                      </a:pP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671" marR="18671" marT="7469" marB="7469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buFontTx/>
                        <a:buNone/>
                      </a:pP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671" marR="18671" marT="7469" marB="7469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7819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u="sng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Массовая (поп-культура)</a:t>
                      </a:r>
                      <a:endParaRPr lang="ru-RU" sz="1600" u="sng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671" marR="18671" marT="7469" marB="7469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671" marR="18671" marT="7469" marB="7469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buFontTx/>
                        <a:buChar char="-"/>
                      </a:pP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671" marR="18671" marT="7469" marB="7469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buFontTx/>
                        <a:buNone/>
                      </a:pPr>
                      <a:endParaRPr lang="ru-RU" sz="1600" dirty="0" smtClean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fontAlgn="base">
                        <a:buFontTx/>
                        <a:buNone/>
                      </a:pP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671" marR="18671" marT="7469" marB="7469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9638515" y="-323166"/>
            <a:ext cx="178314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6878" y="1529106"/>
            <a:ext cx="1994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Устное народное творчество, ремесла, фольклор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3944" y="1488619"/>
            <a:ext cx="31699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Основа любой культуры</a:t>
            </a:r>
          </a:p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Сельский характер</a:t>
            </a:r>
          </a:p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Анонимность</a:t>
            </a:r>
          </a:p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Продукт творчества всего народа</a:t>
            </a:r>
          </a:p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Некоммерческий характер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34041" y="1529106"/>
            <a:ext cx="22947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Утрата в условиях постиндустриального общества</a:t>
            </a:r>
          </a:p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Нуждается в поддержке государства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3592" y="3639896"/>
            <a:ext cx="2160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Абстрактная живопись, балет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0874" y="3747617"/>
            <a:ext cx="33702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Ориентация на узкий круг знатоков</a:t>
            </a:r>
          </a:p>
          <a:p>
            <a:pPr marL="285750" indent="-285750" fontAlgn="base">
              <a:buFontTx/>
              <a:buChar char="-"/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Формирует </a:t>
            </a:r>
            <a:r>
              <a:rPr lang="ru-RU" sz="16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эстетич.ценности</a:t>
            </a:r>
            <a:endParaRPr lang="ru-RU" sz="16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Tx/>
              <a:buChar char="-"/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Требует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спец.подготовки</a:t>
            </a:r>
            <a:endParaRPr lang="ru-RU" sz="16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34041" y="3686062"/>
            <a:ext cx="2773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Непонимание массовой аудиторией</a:t>
            </a:r>
          </a:p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Критика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72630" y="5043816"/>
            <a:ext cx="2093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Интернет, реклама, СМИ, коммерческое кино, музыка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0874" y="4987011"/>
            <a:ext cx="32227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Цель – коммерческая прибыль</a:t>
            </a:r>
          </a:p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Тиражируется  СМИ</a:t>
            </a:r>
          </a:p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Городской характер</a:t>
            </a:r>
          </a:p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Ориентирована на массовую аудиторию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53633" y="4987011"/>
            <a:ext cx="26340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Стандартизирует культуру</a:t>
            </a:r>
          </a:p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Стирает культурные традиции</a:t>
            </a:r>
          </a:p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Инструмент пропаганды</a:t>
            </a:r>
          </a:p>
        </p:txBody>
      </p:sp>
    </p:spTree>
    <p:extLst>
      <p:ext uri="{BB962C8B-B14F-4D97-AF65-F5344CB8AC3E}">
        <p14:creationId xmlns:p14="http://schemas.microsoft.com/office/powerpoint/2010/main" val="3848356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264" y="3233074"/>
            <a:ext cx="6014907" cy="2193786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i="1" dirty="0">
                <a:solidFill>
                  <a:schemeClr val="tx1"/>
                </a:solidFill>
              </a:rPr>
              <a:t> </a:t>
            </a:r>
            <a:r>
              <a:rPr lang="ru-RU" sz="2000" b="1" i="1" dirty="0">
                <a:solidFill>
                  <a:schemeClr val="tx1"/>
                </a:solidFill>
              </a:rPr>
              <a:t>Субкультура</a:t>
            </a:r>
            <a:r>
              <a:rPr lang="ru-RU" sz="2000" dirty="0">
                <a:solidFill>
                  <a:schemeClr val="tx1"/>
                </a:solidFill>
              </a:rPr>
              <a:t> – часть общей культуры, система ценностей, присущих большой социальной группе (молодежная, женская, профессиональная, </a:t>
            </a:r>
            <a:r>
              <a:rPr lang="ru-RU" sz="2000" dirty="0" smtClean="0">
                <a:solidFill>
                  <a:schemeClr val="tx1"/>
                </a:solidFill>
              </a:rPr>
              <a:t>криминальная, национальная).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739780" y="4664214"/>
            <a:ext cx="4341302" cy="2193786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base"/>
            <a:r>
              <a:rPr lang="ru-RU" sz="2000" dirty="0"/>
              <a:t> </a:t>
            </a:r>
            <a:r>
              <a:rPr lang="ru-RU" sz="2000" b="1" dirty="0"/>
              <a:t>Контркультура</a:t>
            </a:r>
            <a:r>
              <a:rPr lang="ru-RU" sz="2000" dirty="0"/>
              <a:t> – направление развития современной культуры, </a:t>
            </a:r>
            <a:r>
              <a:rPr lang="ru-RU" sz="2000" dirty="0" smtClean="0"/>
              <a:t>противостоящей общепринятым нормам и ценностям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87713" y="333979"/>
            <a:ext cx="5265425" cy="1089261"/>
          </a:xfrm>
          <a:prstGeom prst="ellipse">
            <a:avLst/>
          </a:prstGeom>
          <a:ln w="381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Разновидности культуры по положению в обществе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4039298" y="1423240"/>
            <a:ext cx="4865615" cy="1683603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b="1" i="1" dirty="0"/>
              <a:t>Доминирующая культура </a:t>
            </a:r>
            <a:r>
              <a:rPr lang="ru-RU" sz="2000" dirty="0"/>
              <a:t>– совокупность ценностей, норм, которыми руководствуется большинство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89729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Духовный мир личности</a:t>
            </a:r>
            <a:r>
              <a:rPr lang="ru-RU" dirty="0"/>
              <a:t> –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8804" y="1633756"/>
            <a:ext cx="711519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область </a:t>
            </a:r>
            <a:r>
              <a:rPr lang="ru-RU" dirty="0"/>
              <a:t>бытия, в которой объективная реальность присутствует в самом человеке, является неотъемлемой частью его </a:t>
            </a:r>
            <a:r>
              <a:rPr lang="ru-RU" dirty="0" smtClean="0"/>
              <a:t>личности.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935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Духовная жизнь общества</a:t>
            </a:r>
            <a:r>
              <a:rPr lang="ru-RU" dirty="0"/>
              <a:t> –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объективная</a:t>
            </a:r>
            <a:r>
              <a:rPr lang="ru-RU" i="1" dirty="0"/>
              <a:t>, надындивидуальная идеальная реальность, совокупность </a:t>
            </a:r>
            <a:r>
              <a:rPr lang="ru-RU" i="1" dirty="0" err="1"/>
              <a:t>смысложизненных</a:t>
            </a:r>
            <a:r>
              <a:rPr lang="ru-RU" i="1" dirty="0"/>
              <a:t> ценностей, присутствующая в человеке и определяющая содержание, качество и направленность социального и индивидуального бытия. </a:t>
            </a:r>
          </a:p>
        </p:txBody>
      </p:sp>
    </p:spTree>
    <p:extLst>
      <p:ext uri="{BB962C8B-B14F-4D97-AF65-F5344CB8AC3E}">
        <p14:creationId xmlns:p14="http://schemas.microsoft.com/office/powerpoint/2010/main" val="398444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Элементы </a:t>
            </a:r>
            <a:r>
              <a:rPr lang="ru-RU" b="1" dirty="0"/>
              <a:t>духовной </a:t>
            </a:r>
            <a:r>
              <a:rPr lang="ru-RU" b="1" dirty="0" smtClean="0"/>
              <a:t>жизни: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600200"/>
            <a:ext cx="737106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- духовные потребности;</a:t>
            </a:r>
            <a:br>
              <a:rPr lang="ru-RU" i="1" dirty="0"/>
            </a:br>
            <a:r>
              <a:rPr lang="ru-RU" i="1" dirty="0"/>
              <a:t>- </a:t>
            </a:r>
            <a:r>
              <a:rPr lang="ru-RU" i="1" dirty="0" smtClean="0"/>
              <a:t>духовная </a:t>
            </a:r>
            <a:r>
              <a:rPr lang="ru-RU" i="1" dirty="0"/>
              <a:t>деятельность и </a:t>
            </a:r>
            <a:r>
              <a:rPr lang="ru-RU" i="1" dirty="0" smtClean="0"/>
              <a:t>производство;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- духовные </a:t>
            </a:r>
            <a:r>
              <a:rPr lang="ru-RU" i="1" dirty="0" smtClean="0"/>
              <a:t>ценности;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- духовное </a:t>
            </a:r>
            <a:r>
              <a:rPr lang="ru-RU" i="1" dirty="0" smtClean="0"/>
              <a:t>потребление</a:t>
            </a:r>
            <a:r>
              <a:rPr lang="ru-RU" sz="2200" i="1" dirty="0" smtClean="0"/>
              <a:t>;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- духовные </a:t>
            </a:r>
            <a:r>
              <a:rPr lang="ru-RU" i="1" dirty="0" smtClean="0"/>
              <a:t>отношения</a:t>
            </a:r>
            <a:r>
              <a:rPr lang="ru-RU" sz="2200" i="1" dirty="0" smtClean="0"/>
              <a:t>;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проявления межличностного духовного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1534529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1185" y="1120301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/>
              <a:t>Культура как явление</a:t>
            </a:r>
            <a:endParaRPr lang="ru-RU" sz="5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921" y="457200"/>
            <a:ext cx="7832455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Подходы к пониманию культуры</a:t>
            </a:r>
            <a:r>
              <a:rPr lang="ru-RU" dirty="0"/>
              <a:t> как явления общественной жизни: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5461" y="1759591"/>
            <a:ext cx="7818539" cy="525780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b="1" i="1" dirty="0" smtClean="0"/>
              <a:t>технологический</a:t>
            </a:r>
            <a:r>
              <a:rPr lang="ru-RU" b="1" i="1" dirty="0"/>
              <a:t>: </a:t>
            </a:r>
            <a:r>
              <a:rPr lang="ru-RU" i="1" dirty="0"/>
              <a:t>культура как совокупность всех достижений материальной и духовной жизни общества;</a:t>
            </a:r>
          </a:p>
          <a:p>
            <a:pPr fontAlgn="base"/>
            <a:r>
              <a:rPr lang="ru-RU" b="1" i="1" dirty="0" err="1"/>
              <a:t>деятельностный</a:t>
            </a:r>
            <a:r>
              <a:rPr lang="ru-RU" b="1" i="1" dirty="0"/>
              <a:t>: </a:t>
            </a:r>
            <a:r>
              <a:rPr lang="ru-RU" i="1" dirty="0"/>
              <a:t>культура как творческая деятельность в сферах материальной и духовной жизни общества;</a:t>
            </a:r>
          </a:p>
          <a:p>
            <a:pPr fontAlgn="base"/>
            <a:r>
              <a:rPr lang="ru-RU" b="1" i="1" dirty="0"/>
              <a:t>ценностный: </a:t>
            </a:r>
            <a:r>
              <a:rPr lang="ru-RU" i="1" dirty="0"/>
              <a:t>культура как реализация общечеловеческих ценностей в делах и отношениях людей.</a:t>
            </a:r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721" y="161925"/>
            <a:ext cx="2638425" cy="1733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1648" y="44041"/>
            <a:ext cx="6790888" cy="1143000"/>
          </a:xfrm>
        </p:spPr>
        <p:txBody>
          <a:bodyPr>
            <a:normAutofit/>
          </a:bodyPr>
          <a:lstStyle/>
          <a:p>
            <a:r>
              <a:rPr lang="ru-RU" b="1" dirty="0"/>
              <a:t>Понятие культуры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(</a:t>
            </a:r>
            <a:r>
              <a:rPr lang="ru-RU" sz="2000" dirty="0"/>
              <a:t>от лат. возделывание, обрабатывание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b="1" i="1" dirty="0" smtClean="0"/>
              <a:t>в </a:t>
            </a:r>
            <a:r>
              <a:rPr lang="ru-RU" b="1" i="1" dirty="0"/>
              <a:t>широком смысле: </a:t>
            </a:r>
            <a:r>
              <a:rPr lang="ru-RU" i="1" dirty="0" smtClean="0"/>
              <a:t>комплекс </a:t>
            </a:r>
            <a:r>
              <a:rPr lang="ru-RU" i="1" dirty="0"/>
              <a:t>постоянно обновляющихся </a:t>
            </a:r>
            <a:r>
              <a:rPr lang="ru-RU" i="1" dirty="0" smtClean="0"/>
              <a:t>форм</a:t>
            </a:r>
            <a:r>
              <a:rPr lang="ru-RU" i="1" dirty="0"/>
              <a:t>, принципов, способов и результатов активной творческой деятельности людей;</a:t>
            </a:r>
          </a:p>
          <a:p>
            <a:pPr fontAlgn="base"/>
            <a:r>
              <a:rPr lang="ru-RU" b="1" i="1" dirty="0"/>
              <a:t>в узком смысле: </a:t>
            </a:r>
            <a:r>
              <a:rPr lang="ru-RU" i="1" dirty="0"/>
              <a:t>процесс активной творческой деятельности, в ходе которой создаются, распределяются и потребляются духовные ценности.</a:t>
            </a:r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558" t="3238" r="16405" b="4716"/>
          <a:stretch/>
        </p:blipFill>
        <p:spPr>
          <a:xfrm>
            <a:off x="94999" y="0"/>
            <a:ext cx="2130847" cy="2088859"/>
          </a:xfrm>
          <a:prstGeom prst="ellipse">
            <a:avLst/>
          </a:prstGeom>
          <a:ln>
            <a:noFill/>
          </a:ln>
          <a:effectLst>
            <a:glow rad="647700">
              <a:srgbClr val="0070C0">
                <a:alpha val="35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83060"/>
            <a:ext cx="2101361" cy="201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6552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Деление </a:t>
            </a:r>
            <a:r>
              <a:rPr lang="ru-RU" dirty="0"/>
              <a:t>по потребностям человека, удовлетворяемым ценностями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1954"/>
          <a:stretch/>
        </p:blipFill>
        <p:spPr>
          <a:xfrm>
            <a:off x="0" y="1040666"/>
            <a:ext cx="2945329" cy="1501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2576" y="2356775"/>
            <a:ext cx="7453619" cy="5069151"/>
          </a:xfrm>
        </p:spPr>
        <p:txBody>
          <a:bodyPr>
            <a:normAutofit/>
          </a:bodyPr>
          <a:lstStyle/>
          <a:p>
            <a:pPr fontAlgn="base"/>
            <a:r>
              <a:rPr lang="ru-RU" b="1" i="1" dirty="0"/>
              <a:t>материальная </a:t>
            </a:r>
            <a:r>
              <a:rPr lang="ru-RU" i="1" dirty="0"/>
              <a:t>– результат производства и освоения предметов и явлений материального мира</a:t>
            </a:r>
          </a:p>
          <a:p>
            <a:pPr fontAlgn="base"/>
            <a:r>
              <a:rPr lang="ru-RU" b="1" i="1" dirty="0"/>
              <a:t>духовная</a:t>
            </a:r>
            <a:r>
              <a:rPr lang="ru-RU" i="1" dirty="0"/>
              <a:t> – совокупность духовных ценностей и творческой деятельности по их производству, освоению и применению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316" y="1518407"/>
            <a:ext cx="1555896" cy="155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130" y="3456264"/>
            <a:ext cx="2003082" cy="1541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56567"/>
            <a:ext cx="1744910" cy="1306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3030" y="4212544"/>
            <a:ext cx="1614634" cy="13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88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культуры: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88859" y="1814017"/>
            <a:ext cx="7990513" cy="5043983"/>
          </a:xfrm>
        </p:spPr>
        <p:txBody>
          <a:bodyPr/>
          <a:lstStyle/>
          <a:p>
            <a:r>
              <a:rPr lang="ru-RU" dirty="0" smtClean="0"/>
              <a:t>познавательная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оценочная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регулятивная </a:t>
            </a:r>
            <a:r>
              <a:rPr lang="ru-RU" dirty="0"/>
              <a:t>(нормативная), информативная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коммуникативная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социализации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126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RU_RU_6_8March_StylishFlowersOnWhite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сo стилизованными цветами</Template>
  <TotalTime>109</TotalTime>
  <Words>347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Segoe</vt:lpstr>
      <vt:lpstr>Segoe Light</vt:lpstr>
      <vt:lpstr>Segoe Print</vt:lpstr>
      <vt:lpstr>MS_RU_RU_6_8March_StylishFlowersOnWhite_2007v_Russia</vt:lpstr>
      <vt:lpstr>Духовный мир личности </vt:lpstr>
      <vt:lpstr>Духовный мир личности –</vt:lpstr>
      <vt:lpstr> Духовная жизнь общества – </vt:lpstr>
      <vt:lpstr>Элементы духовной жизни:</vt:lpstr>
      <vt:lpstr>Культура как явление</vt:lpstr>
      <vt:lpstr> Подходы к пониманию культуры как явления общественной жизни: </vt:lpstr>
      <vt:lpstr>Понятие культуры  (от лат. возделывание, обрабатывание)</vt:lpstr>
      <vt:lpstr>Деление по потребностям человека, удовлетворяемым ценностями</vt:lpstr>
      <vt:lpstr>Функции культуры: </vt:lpstr>
      <vt:lpstr> Формы и разновидности культуры.</vt:lpstr>
      <vt:lpstr>Формы культуры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как явление</dc:title>
  <dc:subject>Шаблон оформления</dc:subject>
  <dc:creator>Анастасия Хапчук</dc:creator>
  <cp:keywords/>
  <dc:description>Корпорация Майкрософт
Шаблон оформления</dc:description>
  <cp:lastModifiedBy>Анастасия Хапчук</cp:lastModifiedBy>
  <cp:revision>12</cp:revision>
  <cp:lastPrinted>2014-12-17T08:54:03Z</cp:lastPrinted>
  <dcterms:created xsi:type="dcterms:W3CDTF">2014-12-09T20:48:17Z</dcterms:created>
  <dcterms:modified xsi:type="dcterms:W3CDTF">2015-01-11T16:45:38Z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